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47" r:id="rId1"/>
  </p:sldMasterIdLst>
  <p:notesMasterIdLst>
    <p:notesMasterId r:id="rId18"/>
  </p:notesMasterIdLst>
  <p:sldIdLst>
    <p:sldId id="256" r:id="rId2"/>
    <p:sldId id="257" r:id="rId3"/>
    <p:sldId id="270" r:id="rId4"/>
    <p:sldId id="259" r:id="rId5"/>
    <p:sldId id="271" r:id="rId6"/>
    <p:sldId id="260" r:id="rId7"/>
    <p:sldId id="272" r:id="rId8"/>
    <p:sldId id="278" r:id="rId9"/>
    <p:sldId id="262" r:id="rId10"/>
    <p:sldId id="273" r:id="rId11"/>
    <p:sldId id="264" r:id="rId12"/>
    <p:sldId id="274" r:id="rId13"/>
    <p:sldId id="275" r:id="rId14"/>
    <p:sldId id="276" r:id="rId15"/>
    <p:sldId id="277" r:id="rId16"/>
    <p:sldId id="269" r:id="rId17"/>
  </p:sldIdLst>
  <p:sldSz cx="9144000" cy="5143500" type="screen16x9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420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5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a3720f8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a3720f8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3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fa3720f8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fa3720f8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26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a3720f8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a3720f8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90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a3720f8b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a3720f8b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42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a3720f8b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a3720f8b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40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a3720f8b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fa3720f8b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14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1360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7380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8371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730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6958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2403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7311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8370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16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5419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57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67785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35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1838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89127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78851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700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2643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0703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5229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2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6" r:id="rId18"/>
    <p:sldLayoutId id="2147484067" r:id="rId19"/>
    <p:sldLayoutId id="2147484068" r:id="rId20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684850" y="3773750"/>
            <a:ext cx="7281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137759" y="262494"/>
            <a:ext cx="7533600" cy="116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  <a:sym typeface="Lato"/>
              </a:rPr>
              <a:t>                          Unidad N°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  <a:sym typeface="Lato"/>
              </a:rPr>
              <a:t>A quiénes amamos en este mundo?</a:t>
            </a:r>
            <a:endParaRPr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38" y="1633591"/>
            <a:ext cx="5503101" cy="3308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Complete este cuadro en su cuaderno </a:t>
            </a:r>
            <a:endParaRPr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502" y="568418"/>
            <a:ext cx="762066" cy="76816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60350"/>
              </p:ext>
            </p:extLst>
          </p:nvPr>
        </p:nvGraphicFramePr>
        <p:xfrm>
          <a:off x="941696" y="200404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Personas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Momentos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Cosas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05400"/>
              </p:ext>
            </p:extLst>
          </p:nvPr>
        </p:nvGraphicFramePr>
        <p:xfrm>
          <a:off x="941696" y="1535601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¿Qué</a:t>
                      </a:r>
                      <a:r>
                        <a:rPr lang="es-CL" baseline="0" dirty="0" smtClean="0"/>
                        <a:t> personas, experiencias o ideas te han hecho sentir amor?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7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585627" y="236477"/>
            <a:ext cx="6622992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Lea y reflexione </a:t>
            </a:r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67584" y="1163429"/>
            <a:ext cx="611805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  Sé fuerte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No </a:t>
            </a:r>
            <a:r>
              <a:rPr lang="es" dirty="0"/>
              <a:t>importa lo que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Estés atravesando, sé fuerte.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Nada es permanente,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todo es temporal.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Cada cosa pasará y 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algún momento de tu vida,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mejorará. No te deprimas,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pues tú haces que tus días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lo que quieres que sean.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Aprovéchalos.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Vívelos.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Sonríe, vence tus miedos.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208719" y="1023124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Llora </a:t>
            </a:r>
            <a:r>
              <a:rPr lang="es" dirty="0"/>
              <a:t>si tienes que hacerlo,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saca lo que llevas dentro.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Pero jamás decaigas,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porque en esta vida,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no tendrás carga tan grande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que no puedas soportar.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550" y="3939725"/>
            <a:ext cx="994725" cy="9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Sé fuerte, ten fe, cree en ti.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2300" y="1620838"/>
            <a:ext cx="2909887" cy="2909887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7938" y="2098801"/>
            <a:ext cx="3136900" cy="19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REFLEXIONE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590" y="1620838"/>
            <a:ext cx="3627658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 smtClean="0"/>
              <a:t>La vida es la vida es la vida, lucha por ella</a:t>
            </a:r>
            <a:endParaRPr lang="es-ES" sz="2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654" y="1620838"/>
            <a:ext cx="3462391" cy="34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7" y="139974"/>
            <a:ext cx="2731245" cy="20484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81" y="196482"/>
            <a:ext cx="2731245" cy="20484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7" y="2467350"/>
            <a:ext cx="2670279" cy="17192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496" y="2467350"/>
            <a:ext cx="2511770" cy="2517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775" y="2580365"/>
            <a:ext cx="2731245" cy="18167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405" y="933940"/>
            <a:ext cx="2137984" cy="13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/>
              <a:t/>
            </a:r>
            <a:br>
              <a:rPr lang="es" sz="2400" dirty="0" smtClean="0"/>
            </a:br>
            <a:r>
              <a:rPr lang="es" sz="2400" dirty="0"/>
              <a:t/>
            </a:r>
            <a:br>
              <a:rPr lang="es" sz="2400" dirty="0"/>
            </a:br>
            <a:r>
              <a:rPr lang="es" sz="2400" dirty="0" smtClean="0"/>
              <a:t/>
            </a:r>
            <a:br>
              <a:rPr lang="es" sz="2400" dirty="0" smtClean="0"/>
            </a:br>
            <a:r>
              <a:rPr lang="es" sz="2400" dirty="0"/>
              <a:t/>
            </a:r>
            <a:br>
              <a:rPr lang="es" sz="2400" dirty="0"/>
            </a:br>
            <a:r>
              <a:rPr lang="es" sz="2400" dirty="0" smtClean="0"/>
              <a:t/>
            </a:r>
            <a:br>
              <a:rPr lang="es" sz="2400" dirty="0" smtClean="0"/>
            </a:br>
            <a:r>
              <a:rPr lang="es" sz="2400" dirty="0"/>
              <a:t/>
            </a:r>
            <a:br>
              <a:rPr lang="es" sz="2400" dirty="0"/>
            </a:br>
            <a:r>
              <a:rPr lang="es" sz="2400" dirty="0" smtClean="0"/>
              <a:t>Liceo </a:t>
            </a:r>
            <a:r>
              <a:rPr lang="es" sz="2400" dirty="0"/>
              <a:t>particular Avenida </a:t>
            </a:r>
            <a:r>
              <a:rPr lang="es" sz="2400" dirty="0" smtClean="0"/>
              <a:t>Recoleta</a:t>
            </a:r>
            <a:r>
              <a:rPr lang="es" sz="2400" dirty="0"/>
              <a:t/>
            </a:r>
            <a:br>
              <a:rPr lang="es" sz="2400" dirty="0"/>
            </a:br>
            <a:r>
              <a:rPr lang="es" sz="2400" dirty="0" smtClean="0"/>
              <a:t>Fundación </a:t>
            </a:r>
            <a:r>
              <a:rPr lang="es" sz="2400" dirty="0"/>
              <a:t>María </a:t>
            </a:r>
            <a:r>
              <a:rPr lang="es" sz="2400" dirty="0" smtClean="0"/>
              <a:t>Romo</a:t>
            </a:r>
            <a:br>
              <a:rPr lang="es" sz="2400" dirty="0" smtClean="0"/>
            </a:br>
            <a:r>
              <a:rPr lang="es" sz="2400" dirty="0" smtClean="0"/>
              <a:t/>
            </a:r>
            <a:br>
              <a:rPr lang="es" sz="2400" dirty="0" smtClean="0"/>
            </a:br>
            <a:r>
              <a:rPr lang="es" sz="2000" dirty="0" smtClean="0"/>
              <a:t>Departamento: Lengua y Literatura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/>
              <a:t>Maestra: </a:t>
            </a:r>
            <a:r>
              <a:rPr lang="es" sz="2000" dirty="0"/>
              <a:t>Margarita Medel Méndez</a:t>
            </a:r>
            <a:endParaRPr sz="2000" dirty="0"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59" y="1017450"/>
            <a:ext cx="1886050" cy="18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35724" y="381076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Objetivo de la unidad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166400"/>
            <a:ext cx="4748100" cy="197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dirty="0"/>
              <a:t>Se busca que los estudiantes construyan un sentido positivo </a:t>
            </a:r>
            <a:r>
              <a:rPr lang="es" sz="2400" dirty="0" smtClean="0"/>
              <a:t>ante la </a:t>
            </a:r>
            <a:r>
              <a:rPr lang="es" sz="2400" dirty="0"/>
              <a:t>vida, valoren el </a:t>
            </a:r>
            <a:r>
              <a:rPr lang="es" sz="2400" dirty="0" smtClean="0"/>
              <a:t>compromiso en  </a:t>
            </a:r>
            <a:r>
              <a:rPr lang="es" sz="2400" dirty="0"/>
              <a:t>las relaciones entre las personas.</a:t>
            </a:r>
            <a:endParaRPr sz="2400" dirty="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631" y="2269831"/>
            <a:ext cx="2604050" cy="2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;p15"/>
          <p:cNvSpPr txBox="1">
            <a:spLocks noGrp="1"/>
          </p:cNvSpPr>
          <p:nvPr>
            <p:ph idx="1"/>
          </p:nvPr>
        </p:nvSpPr>
        <p:spPr>
          <a:xfrm>
            <a:off x="261421" y="295075"/>
            <a:ext cx="6447501" cy="381458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accent2"/>
                </a:solidFill>
              </a:rPr>
              <a:t>En esta unidad conocerás algunas de las experiencias del amor y reflexionarás sobre tu propio modo de vivir este sentimiento. </a:t>
            </a:r>
            <a:endParaRPr lang="es" sz="1800" b="1" dirty="0" smtClean="0">
              <a:solidFill>
                <a:schemeClr val="accent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" sz="18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 smtClean="0"/>
              <a:t>Para </a:t>
            </a:r>
            <a:r>
              <a:rPr lang="es" sz="1800" b="1" dirty="0"/>
              <a:t>ello:</a:t>
            </a:r>
            <a:endParaRPr sz="18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 dirty="0"/>
              <a:t>Leerás cuentos, poemas y textos argumentativos</a:t>
            </a:r>
            <a:endParaRPr sz="1800" b="1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 dirty="0"/>
              <a:t>Escucharás una conferencia y escribirás un  texto en que plantees tu visión sobre la importancia del amor en las actividades que desarrollarás.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24830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95743" y="224650"/>
            <a:ext cx="61839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Actividad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es" sz="1500" dirty="0" smtClean="0"/>
              <a:t>Luego de leer el poema de la siguiente diapositiva “</a:t>
            </a:r>
            <a:r>
              <a:rPr lang="es-ES" sz="1500" dirty="0" smtClean="0"/>
              <a:t>Amor</a:t>
            </a:r>
            <a:r>
              <a:rPr lang="es" sz="1500" dirty="0" smtClean="0"/>
              <a:t> Es” piense, </a:t>
            </a:r>
            <a:r>
              <a:rPr lang="es" sz="1500" dirty="0">
                <a:solidFill>
                  <a:srgbClr val="90C226"/>
                </a:solidFill>
              </a:rPr>
              <a:t>analice,</a:t>
            </a:r>
            <a:r>
              <a:rPr lang="es" sz="1500" dirty="0" smtClean="0"/>
              <a:t> y </a:t>
            </a:r>
            <a:r>
              <a:rPr lang="es" sz="1500" dirty="0"/>
              <a:t>responda las siguientes preguntas en su </a:t>
            </a:r>
            <a:r>
              <a:rPr lang="es" sz="1500" dirty="0" smtClean="0"/>
              <a:t>cuaderno.           </a:t>
            </a:r>
            <a:r>
              <a:rPr lang="es" sz="1500" dirty="0" smtClean="0">
                <a:solidFill>
                  <a:srgbClr val="90C226"/>
                </a:solidFill>
              </a:rPr>
              <a:t>(</a:t>
            </a:r>
            <a:r>
              <a:rPr lang="es" sz="1400" dirty="0" smtClean="0">
                <a:solidFill>
                  <a:srgbClr val="90C226"/>
                </a:solidFill>
              </a:rPr>
              <a:t>se encuentra en </a:t>
            </a:r>
            <a:r>
              <a:rPr lang="es" sz="1400" dirty="0">
                <a:solidFill>
                  <a:srgbClr val="90C226"/>
                </a:solidFill>
              </a:rPr>
              <a:t>la página </a:t>
            </a:r>
            <a:r>
              <a:rPr lang="es" sz="1400" dirty="0" smtClean="0">
                <a:solidFill>
                  <a:srgbClr val="90C226"/>
                </a:solidFill>
              </a:rPr>
              <a:t>9 del texto para que complemente información</a:t>
            </a:r>
            <a:r>
              <a:rPr lang="es" sz="1500" dirty="0" smtClean="0">
                <a:solidFill>
                  <a:srgbClr val="90C226"/>
                </a:solidFill>
              </a:rPr>
              <a:t>) </a:t>
            </a:r>
            <a:endParaRPr sz="1500"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0" y="1697883"/>
            <a:ext cx="6283800" cy="2915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s" sz="1800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sz="1800" dirty="0" smtClean="0"/>
              <a:t>¿</a:t>
            </a:r>
            <a:r>
              <a:rPr lang="es" sz="1800" dirty="0"/>
              <a:t>Qué personas, experiencia o ideas te han hecho sentir amor?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sz="1800" dirty="0"/>
              <a:t>¿Crees que el amor ayuda a enfrentar la adversidad? ¿Por qué? ¿Cómo?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sz="1800" dirty="0"/>
              <a:t>¿Qué es para usted el amor</a:t>
            </a:r>
            <a:r>
              <a:rPr lang="es" sz="1800" dirty="0" smtClean="0"/>
              <a:t>?</a:t>
            </a:r>
          </a:p>
          <a:p>
            <a:pPr lvl="0">
              <a:buClr>
                <a:srgbClr val="90C226"/>
              </a:buClr>
              <a:buFont typeface="Wingdings 3" charset="2"/>
              <a:buAutoNum type="arabicPeriod"/>
            </a:pPr>
            <a:r>
              <a:rPr lang="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¿Cu</a:t>
            </a: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á</a:t>
            </a:r>
            <a:r>
              <a:rPr lang="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 es el propósito del poema?</a:t>
            </a:r>
            <a:endParaRPr lang="e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 3" charset="2"/>
              <a:buAutoNum type="arabicPeriod"/>
            </a:pPr>
            <a:r>
              <a:rPr lang="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Busque el significado de las siguientes palabras:</a:t>
            </a:r>
          </a:p>
          <a:p>
            <a:pPr lvl="0">
              <a:buClr>
                <a:srgbClr val="90C226"/>
              </a:buClr>
              <a:buFont typeface="Wingdings 3" charset="2"/>
              <a:buAutoNum type="arabicPeriod"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</a:t>
            </a:r>
            <a:r>
              <a:rPr lang="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lba,plenitud, ansia, aprisionada, vencida, marañas,  </a:t>
            </a:r>
          </a:p>
          <a:p>
            <a:pPr lvl="0">
              <a:buClr>
                <a:srgbClr val="90C226"/>
              </a:buClr>
              <a:buFont typeface="Wingdings 3" charset="2"/>
              <a:buAutoNum type="arabicPeriod"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</a:t>
            </a:r>
            <a:r>
              <a:rPr lang="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inieblas, entraña, germen.</a:t>
            </a:r>
          </a:p>
          <a:p>
            <a:pPr lvl="0">
              <a:buClr>
                <a:srgbClr val="90C226"/>
              </a:buClr>
              <a:buFont typeface="Wingdings 3" charset="2"/>
              <a:buAutoNum type="arabicPeriod"/>
            </a:pPr>
            <a:endParaRPr lang="e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 3" charset="2"/>
              <a:buAutoNum type="arabicPeriod"/>
            </a:pPr>
            <a:endParaRPr lang="e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617" y="3696174"/>
            <a:ext cx="1196400" cy="119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0375" y="84100"/>
            <a:ext cx="766650" cy="7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39272" y="15411"/>
            <a:ext cx="6447501" cy="990600"/>
          </a:xfrm>
        </p:spPr>
        <p:txBody>
          <a:bodyPr/>
          <a:lstStyle/>
          <a:p>
            <a:r>
              <a:rPr lang="es-CL" dirty="0" smtClean="0"/>
              <a:t>	Amor es…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28177" y="128427"/>
            <a:ext cx="2512602" cy="4916184"/>
          </a:xfrm>
        </p:spPr>
        <p:txBody>
          <a:bodyPr/>
          <a:lstStyle/>
          <a:p>
            <a:pPr marL="0" indent="0">
              <a:buNone/>
            </a:pPr>
            <a:r>
              <a:rPr lang="es-CL" sz="1000" dirty="0" smtClean="0"/>
              <a:t>Amar la gracia delicada</a:t>
            </a:r>
          </a:p>
          <a:p>
            <a:pPr marL="0" indent="0">
              <a:buNone/>
            </a:pPr>
            <a:r>
              <a:rPr lang="es-CL" sz="1000" dirty="0" smtClean="0"/>
              <a:t>Del cisne azul y de la rosa rosa;</a:t>
            </a:r>
          </a:p>
          <a:p>
            <a:pPr marL="0" indent="0">
              <a:buNone/>
            </a:pPr>
            <a:r>
              <a:rPr lang="es-CL" sz="1000" dirty="0" smtClean="0"/>
              <a:t>Amar la luz del alba</a:t>
            </a:r>
          </a:p>
          <a:p>
            <a:pPr marL="0" indent="0">
              <a:buNone/>
            </a:pPr>
            <a:r>
              <a:rPr lang="es-CL" sz="1000" dirty="0" smtClean="0"/>
              <a:t>Y de las estrellas que se abren</a:t>
            </a:r>
          </a:p>
          <a:p>
            <a:pPr marL="0" indent="0">
              <a:buNone/>
            </a:pPr>
            <a:r>
              <a:rPr lang="es-CL" sz="1000" dirty="0" smtClean="0"/>
              <a:t>Y la de las sonrisas que se alargan</a:t>
            </a:r>
            <a:r>
              <a:rPr lang="es-ES" sz="1000" dirty="0" smtClean="0"/>
              <a:t>…</a:t>
            </a:r>
          </a:p>
          <a:p>
            <a:pPr marL="0" indent="0">
              <a:buNone/>
            </a:pPr>
            <a:r>
              <a:rPr lang="es-CL" sz="1000" dirty="0" smtClean="0"/>
              <a:t>Amar la plenitud del árbol,</a:t>
            </a:r>
          </a:p>
          <a:p>
            <a:pPr marL="0" indent="0">
              <a:buNone/>
            </a:pPr>
            <a:r>
              <a:rPr lang="es-CL" sz="1000" dirty="0" smtClean="0"/>
              <a:t>Amar la música del agua</a:t>
            </a:r>
          </a:p>
          <a:p>
            <a:pPr marL="0" indent="0">
              <a:buNone/>
            </a:pPr>
            <a:r>
              <a:rPr lang="es-CL" sz="1000" dirty="0" smtClean="0"/>
              <a:t>Y de la dulzura de la fruta</a:t>
            </a:r>
          </a:p>
          <a:p>
            <a:pPr marL="0" indent="0">
              <a:buNone/>
            </a:pPr>
            <a:r>
              <a:rPr lang="es-CL" sz="1000" dirty="0" smtClean="0"/>
              <a:t>Y de la dulzura de las almas</a:t>
            </a:r>
          </a:p>
          <a:p>
            <a:pPr marL="0" indent="0">
              <a:buNone/>
            </a:pPr>
            <a:r>
              <a:rPr lang="es-CL" sz="1000" dirty="0" smtClean="0"/>
              <a:t>Dulces…, amar lo amable, no es amor;</a:t>
            </a:r>
          </a:p>
          <a:p>
            <a:pPr marL="0" indent="0">
              <a:buNone/>
            </a:pPr>
            <a:r>
              <a:rPr lang="es-CL" sz="1000" dirty="0" smtClean="0"/>
              <a:t>Amor es ponerse de almohada </a:t>
            </a:r>
          </a:p>
          <a:p>
            <a:pPr marL="0" indent="0">
              <a:buNone/>
            </a:pPr>
            <a:r>
              <a:rPr lang="es-CL" sz="1000" dirty="0" smtClean="0"/>
              <a:t>Para el cansancio de cada día;</a:t>
            </a:r>
          </a:p>
          <a:p>
            <a:pPr marL="0" indent="0">
              <a:buNone/>
            </a:pPr>
            <a:r>
              <a:rPr lang="es-CL" sz="1000" dirty="0" smtClean="0"/>
              <a:t>Es ponerse de sol vivo en el ansía</a:t>
            </a:r>
          </a:p>
          <a:p>
            <a:pPr marL="0" indent="0">
              <a:buNone/>
            </a:pPr>
            <a:r>
              <a:rPr lang="es-CL" sz="1000" dirty="0" smtClean="0"/>
              <a:t>De la semilla ciega que perdió</a:t>
            </a:r>
          </a:p>
          <a:p>
            <a:pPr marL="0" indent="0">
              <a:buNone/>
            </a:pPr>
            <a:r>
              <a:rPr lang="es-CL" sz="1000" dirty="0" smtClean="0"/>
              <a:t>El rumbo de la luz, aprisionada</a:t>
            </a:r>
          </a:p>
          <a:p>
            <a:pPr marL="0" indent="0">
              <a:buNone/>
            </a:pPr>
            <a:r>
              <a:rPr lang="es-CL" sz="1000" dirty="0" smtClean="0"/>
              <a:t>Por su tierra, vencida por su misma</a:t>
            </a:r>
          </a:p>
          <a:p>
            <a:pPr marL="0" indent="0">
              <a:buNone/>
            </a:pPr>
            <a:r>
              <a:rPr lang="es-CL" sz="1000" dirty="0" smtClean="0"/>
              <a:t>Tierra…Amor es desenredar marañas</a:t>
            </a:r>
          </a:p>
          <a:p>
            <a:pPr marL="0" indent="0">
              <a:buNone/>
            </a:pPr>
            <a:r>
              <a:rPr lang="es-CL" sz="1000" dirty="0" smtClean="0"/>
              <a:t>De caminos en la tiniebla:</a:t>
            </a:r>
          </a:p>
          <a:p>
            <a:pPr marL="0" indent="0">
              <a:buNone/>
            </a:pPr>
            <a:r>
              <a:rPr lang="es-CL" sz="1000" dirty="0" smtClean="0"/>
              <a:t>¡Amor es ser camino y ser escala!</a:t>
            </a:r>
          </a:p>
          <a:p>
            <a:pPr marL="0" indent="0">
              <a:buNone/>
            </a:pPr>
            <a:endParaRPr lang="es-CL" sz="1000" dirty="0" smtClean="0"/>
          </a:p>
          <a:p>
            <a:pPr marL="0" indent="0">
              <a:buNone/>
            </a:pPr>
            <a:endParaRPr lang="es-CL" dirty="0" smtClean="0"/>
          </a:p>
        </p:txBody>
      </p:sp>
      <p:sp>
        <p:nvSpPr>
          <p:cNvPr id="6" name="Marcador de contenido 3"/>
          <p:cNvSpPr txBox="1">
            <a:spLocks/>
          </p:cNvSpPr>
          <p:nvPr/>
        </p:nvSpPr>
        <p:spPr>
          <a:xfrm>
            <a:off x="4677596" y="128427"/>
            <a:ext cx="2512602" cy="459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s-CL" sz="1000" dirty="0" smtClean="0"/>
          </a:p>
          <a:p>
            <a:pPr marL="0" indent="0">
              <a:buFont typeface="Wingdings 3" charset="2"/>
              <a:buNone/>
            </a:pPr>
            <a:endParaRPr lang="es-CL" dirty="0" smtClean="0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4132444" y="128427"/>
            <a:ext cx="2512602" cy="491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CL" sz="1000" dirty="0" smtClean="0"/>
              <a:t>Amor es este amar lo que nos duele,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Lo que nos sangra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Por dentro…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Es entrenarse en la entraña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De la noche y adivinarle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La estrella en germen… ¡La esperanza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De la estrella¡…Amor es amar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Desde la raíz negra.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Amor es perdonar; y lo que es más 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Que perdonar, es comprender…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Amor es Apretarse a la cruz,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Y clavarse a la cruz,</a:t>
            </a:r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Y morir y resucitar…</a:t>
            </a:r>
          </a:p>
          <a:p>
            <a:pPr marL="0" indent="0">
              <a:buFont typeface="Wingdings 3" charset="2"/>
              <a:buNone/>
            </a:pPr>
            <a:endParaRPr lang="es-CL" sz="1000" dirty="0"/>
          </a:p>
          <a:p>
            <a:pPr marL="0" indent="0">
              <a:buFont typeface="Wingdings 3" charset="2"/>
              <a:buNone/>
            </a:pPr>
            <a:r>
              <a:rPr lang="es-CL" sz="1000" dirty="0" smtClean="0"/>
              <a:t>¡Amor es resucitar¡</a:t>
            </a:r>
          </a:p>
          <a:p>
            <a:pPr marL="0" indent="0">
              <a:buFont typeface="Wingdings 3" charset="2"/>
              <a:buNone/>
            </a:pPr>
            <a:endParaRPr lang="es-CL" sz="1000" dirty="0" smtClean="0"/>
          </a:p>
          <a:p>
            <a:pPr marL="0" indent="0">
              <a:buFont typeface="Wingdings 3" charset="2"/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1760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0" y="215757"/>
            <a:ext cx="7399021" cy="1176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" sz="2800" dirty="0"/>
              <a:t>Observa las siguientes </a:t>
            </a:r>
            <a:r>
              <a:rPr lang="es" sz="2800" dirty="0" smtClean="0"/>
              <a:t>imágenes </a:t>
            </a:r>
            <a:r>
              <a:rPr lang="es-CL" sz="2800" dirty="0" smtClean="0"/>
              <a:t>y establece:  ¿qué </a:t>
            </a:r>
            <a:r>
              <a:rPr lang="es-CL" sz="2800" dirty="0"/>
              <a:t>relación tienen con el poema que </a:t>
            </a:r>
            <a:r>
              <a:rPr lang="es-CL" sz="2800" dirty="0" smtClean="0"/>
              <a:t>leíste?</a:t>
            </a:r>
            <a:endParaRPr lang="es-CL" sz="2800"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878150" y="2050650"/>
            <a:ext cx="3070200" cy="332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86" y="1230859"/>
            <a:ext cx="2217307" cy="252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19614"/>
          <a:stretch/>
        </p:blipFill>
        <p:spPr>
          <a:xfrm>
            <a:off x="5600229" y="2488827"/>
            <a:ext cx="2625756" cy="254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7 Maneras en las que los padres influyen en sus hijos | Educació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31" y="1916406"/>
            <a:ext cx="2590761" cy="249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47" y="236306"/>
            <a:ext cx="6616455" cy="1211494"/>
          </a:xfrm>
        </p:spPr>
        <p:txBody>
          <a:bodyPr/>
          <a:lstStyle/>
          <a:p>
            <a:r>
              <a:rPr lang="es-CL" dirty="0" smtClean="0"/>
              <a:t>¿Qué </a:t>
            </a:r>
            <a:r>
              <a:rPr lang="es-CL" dirty="0"/>
              <a:t>relación tienen con el poema que leíste?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9047" y="1146001"/>
            <a:ext cx="2000546" cy="23639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77" y="2407059"/>
            <a:ext cx="1999048" cy="2144393"/>
          </a:xfrm>
          <a:prstGeom prst="rect">
            <a:avLst/>
          </a:prstGeom>
        </p:spPr>
      </p:pic>
      <p:pic>
        <p:nvPicPr>
          <p:cNvPr id="9" name="Marcador de contenido 8" descr="el rincón de Suzu در توییتر &quot;Camino sola, Todo es tinieblas ...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08" y="1024970"/>
            <a:ext cx="2178121" cy="222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Imágenes de Jesús y los niños | Imagenes de Jesus - Fotos de Jesu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41" y="3509913"/>
            <a:ext cx="2090571" cy="184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8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Seleccione dos imagen y fundamente su elección.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-----------------------------------------</a:t>
            </a:r>
            <a:endParaRPr lang="es-CL" dirty="0"/>
          </a:p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</a:t>
            </a:r>
          </a:p>
          <a:p>
            <a:r>
              <a:rPr lang="es-CL" dirty="0" smtClean="0"/>
              <a:t>----------------------------------------</a:t>
            </a:r>
          </a:p>
          <a:p>
            <a:r>
              <a:rPr lang="es-CL" dirty="0" smtClean="0"/>
              <a:t>----------------------------------------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-----------------------------------------</a:t>
            </a:r>
          </a:p>
          <a:p>
            <a:r>
              <a:rPr lang="es-CL" dirty="0" smtClean="0"/>
              <a:t>----------------------------------------</a:t>
            </a:r>
          </a:p>
          <a:p>
            <a:r>
              <a:rPr lang="es-CL" dirty="0" smtClean="0"/>
              <a:t>----------------------------------------</a:t>
            </a:r>
          </a:p>
          <a:p>
            <a:r>
              <a:rPr lang="es-CL" dirty="0" smtClean="0"/>
              <a:t>----------------------------------------</a:t>
            </a:r>
          </a:p>
          <a:p>
            <a:endParaRPr lang="es-CL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165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334400" y="391350"/>
            <a:ext cx="74979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Recuerda...</a:t>
            </a:r>
            <a:endParaRPr dirty="0"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-44393" y="95361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El </a:t>
            </a:r>
            <a:r>
              <a:rPr lang="es" b="1" i="1" dirty="0">
                <a:highlight>
                  <a:srgbClr val="FFF2CC"/>
                </a:highlight>
              </a:rPr>
              <a:t>lenguaje figurado</a:t>
            </a:r>
            <a:r>
              <a:rPr lang="es" b="1" dirty="0">
                <a:highlight>
                  <a:srgbClr val="FFF2CC"/>
                </a:highlight>
              </a:rPr>
              <a:t> </a:t>
            </a:r>
            <a:r>
              <a:rPr lang="es" dirty="0"/>
              <a:t>(o connotativo) permite nombrar un elemento mediante el nombre </a:t>
            </a:r>
            <a:endParaRPr lang="es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de </a:t>
            </a:r>
            <a:r>
              <a:rPr lang="es" dirty="0"/>
              <a:t>otro estableciendo una asociación de ideas. </a:t>
            </a:r>
            <a:endParaRPr lang="es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Algunas </a:t>
            </a:r>
            <a:r>
              <a:rPr lang="es" dirty="0"/>
              <a:t>figuras que has trabajado en </a:t>
            </a:r>
            <a:r>
              <a:rPr lang="es" dirty="0" smtClean="0"/>
              <a:t>años anteriores </a:t>
            </a:r>
            <a:r>
              <a:rPr lang="es" dirty="0"/>
              <a:t>son: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 b="1" dirty="0"/>
              <a:t>Personificación </a:t>
            </a:r>
            <a:r>
              <a:rPr lang="es" b="1" dirty="0" smtClean="0"/>
              <a:t>“ El perro le dijo al niño,corre por tú vida y…”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b="1" dirty="0"/>
              <a:t>Comparación  </a:t>
            </a:r>
            <a:r>
              <a:rPr lang="es" b="1" dirty="0" smtClean="0"/>
              <a:t>  “ La madre felicita a su hijo y le dice eres tan brillante como el sol”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b="1" dirty="0" smtClean="0"/>
              <a:t>Metáfora           “Tus miradas son golpes de alegría para mi vida”</a:t>
            </a:r>
            <a:endParaRPr b="1" dirty="0" smtClean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dirty="0" smtClean="0"/>
              <a:t>El </a:t>
            </a:r>
            <a:r>
              <a:rPr lang="es" dirty="0"/>
              <a:t>opuesto es el </a:t>
            </a:r>
            <a:r>
              <a:rPr lang="es" b="1" i="1" dirty="0">
                <a:highlight>
                  <a:srgbClr val="FFF2CC"/>
                </a:highlight>
              </a:rPr>
              <a:t>lenguaje literal</a:t>
            </a:r>
            <a:r>
              <a:rPr lang="es" dirty="0"/>
              <a:t> (o denotativo), en el cual las palabras se usan de </a:t>
            </a:r>
            <a:r>
              <a:rPr lang="es" dirty="0" smtClean="0"/>
              <a:t>acuerdo </a:t>
            </a:r>
            <a:r>
              <a:rPr lang="es" dirty="0"/>
              <a:t>con </a:t>
            </a:r>
            <a:endParaRPr lang="es" dirty="0" smtClean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dirty="0" smtClean="0"/>
              <a:t>su </a:t>
            </a:r>
            <a:r>
              <a:rPr lang="es" dirty="0"/>
              <a:t>sentido exacto</a:t>
            </a:r>
            <a:r>
              <a:rPr lang="es" dirty="0" smtClean="0"/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6651"/>
            <a:ext cx="1002257" cy="10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blühen Blumen Bilderrahmen – Apps bei Google Pla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98" y="4056702"/>
            <a:ext cx="1243263" cy="91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714</Words>
  <Application>Microsoft Office PowerPoint</Application>
  <PresentationFormat>Presentación en pantalla (16:9)</PresentationFormat>
  <Paragraphs>119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Lato</vt:lpstr>
      <vt:lpstr>Trebuchet MS</vt:lpstr>
      <vt:lpstr>Wingdings 3</vt:lpstr>
      <vt:lpstr>Arial</vt:lpstr>
      <vt:lpstr>Faceta</vt:lpstr>
      <vt:lpstr>Presentación de PowerPoint</vt:lpstr>
      <vt:lpstr>Objetivo de la unidad</vt:lpstr>
      <vt:lpstr>Presentación de PowerPoint</vt:lpstr>
      <vt:lpstr>Actividad  Luego de leer el poema de la siguiente diapositiva “Amor Es” piense, analice, y responda las siguientes preguntas en su cuaderno.           (se encuentra en la página 9 del texto para que complemente información) </vt:lpstr>
      <vt:lpstr> Amor es…</vt:lpstr>
      <vt:lpstr>Observa las siguientes imágenes y establece:  ¿qué relación tienen con el poema que leíste?</vt:lpstr>
      <vt:lpstr>¿Qué relación tienen con el poema que leíste?</vt:lpstr>
      <vt:lpstr>Seleccione dos imagen y fundamente su elección.</vt:lpstr>
      <vt:lpstr>Recuerda...</vt:lpstr>
      <vt:lpstr>Complete este cuadro en su cuaderno </vt:lpstr>
      <vt:lpstr>Lea y reflexione </vt:lpstr>
      <vt:lpstr>Sé fuerte, ten fe, cree en ti.</vt:lpstr>
      <vt:lpstr>REFLEXIONE</vt:lpstr>
      <vt:lpstr>La vida es la vida es la vida, lucha por ella</vt:lpstr>
      <vt:lpstr>Presentación de PowerPoint</vt:lpstr>
      <vt:lpstr>      Liceo particular Avenida Recoleta Fundación María Romo  Departamento: Lengua y Literatura Maestra: Margarita Medel Méndez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Usuario de Windows</cp:lastModifiedBy>
  <cp:revision>26</cp:revision>
  <dcterms:modified xsi:type="dcterms:W3CDTF">2020-04-20T21:33:14Z</dcterms:modified>
</cp:coreProperties>
</file>